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25" r:id="rId7"/>
  </p:sldMasterIdLst>
  <p:notesMasterIdLst>
    <p:notesMasterId r:id="rId37"/>
  </p:notesMasterIdLst>
  <p:handoutMasterIdLst>
    <p:handoutMasterId r:id="rId38"/>
  </p:handoutMasterIdLst>
  <p:sldIdLst>
    <p:sldId id="396" r:id="rId8"/>
    <p:sldId id="398" r:id="rId9"/>
    <p:sldId id="433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31" r:id="rId19"/>
    <p:sldId id="435" r:id="rId20"/>
    <p:sldId id="407" r:id="rId21"/>
    <p:sldId id="408" r:id="rId22"/>
    <p:sldId id="409" r:id="rId23"/>
    <p:sldId id="436" r:id="rId24"/>
    <p:sldId id="410" r:id="rId25"/>
    <p:sldId id="412" r:id="rId26"/>
    <p:sldId id="415" r:id="rId27"/>
    <p:sldId id="417" r:id="rId28"/>
    <p:sldId id="418" r:id="rId29"/>
    <p:sldId id="419" r:id="rId30"/>
    <p:sldId id="420" r:id="rId31"/>
    <p:sldId id="434" r:id="rId32"/>
    <p:sldId id="422" r:id="rId33"/>
    <p:sldId id="428" r:id="rId34"/>
    <p:sldId id="414" r:id="rId35"/>
    <p:sldId id="416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568FD2"/>
    <a:srgbClr val="FACC2E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8303" autoAdjust="0"/>
  </p:normalViewPr>
  <p:slideViewPr>
    <p:cSldViewPr snapToGrid="0">
      <p:cViewPr varScale="1">
        <p:scale>
          <a:sx n="106" d="100"/>
          <a:sy n="106" d="100"/>
        </p:scale>
        <p:origin x="126" y="13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Short-Term Hand Comfort and Discomfort: Exploring Hand Posture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836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13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2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585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71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58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06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96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934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340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27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908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0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Jonas Mayer (TUM) | 13.07.2016 |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8650" y="6356351"/>
            <a:ext cx="7886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45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5293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5.xml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6.xml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7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8.xml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9.xml"/><Relationship Id="rId4" Type="http://schemas.openxmlformats.org/officeDocument/2006/relationships/image" Target="../media/image1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9.gif"/><Relationship Id="rId7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jpg"/><Relationship Id="rId5" Type="http://schemas.openxmlformats.org/officeDocument/2006/relationships/image" Target="../media/image6.jpg"/><Relationship Id="rId4" Type="http://schemas.openxmlformats.org/officeDocument/2006/relationships/image" Target="../media/image1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762188"/>
            <a:ext cx="4215588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Human-Robot Interaction, Virtual Reality: pointing based interaction suitable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hand postures to add expressiveness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Designer challenge: which hand postures are the best for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Performance?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User Experience?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545823" y="1404703"/>
            <a:ext cx="4598177" cy="4951648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  Theory: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In </a:t>
            </a:r>
            <a:r>
              <a:rPr lang="de-DE" sz="2400" dirty="0" err="1"/>
              <a:t>order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increases → comfort decreases, discomfort increases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Add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Weight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importance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endParaRPr lang="de-DE" sz="24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whole hand component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importance coefficients empirically estimated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Simple </a:t>
            </a:r>
            <a:r>
              <a:rPr lang="de-DE" sz="2200" dirty="0" err="1"/>
              <a:t>implementation</a:t>
            </a:r>
            <a:r>
              <a:rPr lang="de-DE" sz="2200" dirty="0"/>
              <a:t>, </a:t>
            </a:r>
            <a:r>
              <a:rPr lang="de-DE" sz="2200" dirty="0" err="1"/>
              <a:t>gives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rough</a:t>
            </a:r>
            <a:r>
              <a:rPr lang="de-DE" sz="2200" dirty="0"/>
              <a:t> </a:t>
            </a:r>
            <a:r>
              <a:rPr lang="de-DE" sz="2200" dirty="0" err="1"/>
              <a:t>estimate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r>
              <a:rPr lang="de-DE" sz="2200" dirty="0"/>
              <a:t>/</a:t>
            </a:r>
            <a:r>
              <a:rPr lang="de-DE" sz="2200" dirty="0" err="1"/>
              <a:t>discomfort</a:t>
            </a:r>
            <a:endParaRPr lang="de-DE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But: </a:t>
            </a:r>
            <a:r>
              <a:rPr lang="de-DE" sz="2200" dirty="0" err="1"/>
              <a:t>ignores</a:t>
            </a:r>
            <a:r>
              <a:rPr lang="de-DE" sz="2200" dirty="0"/>
              <a:t> </a:t>
            </a:r>
            <a:r>
              <a:rPr lang="de-DE" sz="2200" dirty="0" err="1"/>
              <a:t>anatomical</a:t>
            </a:r>
            <a:r>
              <a:rPr lang="de-DE" sz="2200" dirty="0"/>
              <a:t> </a:t>
            </a:r>
            <a:r>
              <a:rPr lang="de-DE" sz="2200" dirty="0" err="1"/>
              <a:t>differences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fingers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Compute the metric components for each finger, weight finger components individually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Instead of estimating coefficients: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 (with help of naïve metric)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(least squares)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600" b="1" dirty="0" err="1">
                <a:solidFill>
                  <a:srgbClr val="568FD2"/>
                </a:solidFill>
              </a:rPr>
              <a:t>Objectives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de-DE" sz="2600" b="1" dirty="0" err="1">
                <a:solidFill>
                  <a:srgbClr val="568FD2"/>
                </a:solidFill>
              </a:rPr>
              <a:t>for</a:t>
            </a:r>
            <a:r>
              <a:rPr lang="de-DE" sz="2600" b="1" dirty="0">
                <a:solidFill>
                  <a:srgbClr val="568FD2"/>
                </a:solidFill>
              </a:rPr>
              <a:t> User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Gather data for improving metric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Verify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perceived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endParaRPr lang="de-D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Show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/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affect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in </a:t>
            </a:r>
            <a:r>
              <a:rPr lang="de-DE" sz="2000" dirty="0" err="1"/>
              <a:t>pointing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Generate random hand posture, </a:t>
            </a:r>
            <a:br>
              <a:rPr lang="en-US" dirty="0"/>
            </a:br>
            <a:r>
              <a:rPr lang="en-US" dirty="0"/>
              <a:t>check with naïve metric and show subject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Subject has to mimic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Subject has to rate hand posture on a </a:t>
            </a:r>
            <a:br>
              <a:rPr lang="en-US" sz="2000" dirty="0"/>
            </a:br>
            <a:r>
              <a:rPr lang="en-US" sz="2000" dirty="0"/>
              <a:t>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7" y="1762188"/>
            <a:ext cx="3835399" cy="3251901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Subject has to perform target shooting test using that posture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palm pose with infrared marker tracker 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posture with Leap Motion Controller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Measure for performance: total task completion time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886464"/>
            <a:ext cx="4544175" cy="4575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200" b="1" dirty="0">
                <a:solidFill>
                  <a:srgbClr val="568FD2"/>
                </a:solidFill>
              </a:rPr>
              <a:t>Main User Study: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Hand Posture Rating, used for improving the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Shooting, used to investigate impact of comfort/discomfort on 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568FD2"/>
                </a:solidFill>
              </a:rPr>
              <a:t>Verifying the metric: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Extra round of Hand Posture Rating</a:t>
            </a:r>
          </a:p>
          <a:p>
            <a:pPr marL="342900" indent="-3429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Jonas Mayer (TUM) | 13.07.2016 |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2363447"/>
            <a:ext cx="4245599" cy="3151122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683026"/>
            <a:ext cx="8507917" cy="477873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>
                <a:solidFill>
                  <a:srgbClr val="568FD2"/>
                </a:solidFill>
              </a:rPr>
              <a:t>Problem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Hand posture evaluation either subjective or work intensive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Hypothesis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Hand posture comfort and discomfort affect performance and obviously user experience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Goals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a metric for quick and objective hand posture comfort/discomfort 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its effect on performance in a pointing task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89299" y="6356351"/>
            <a:ext cx="8365402" cy="365126"/>
          </a:xfrm>
        </p:spPr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chemeClr val="bg2"/>
                </a:solidFill>
              </a:rPr>
              <a:t>Study Goal</a:t>
            </a:r>
            <a:endParaRPr lang="de-DE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68705"/>
            <a:ext cx="8507919" cy="10930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en-US" sz="1900" dirty="0"/>
              <a:t>Improved metric reflects perceived user comfort/discomfort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Verifying Hand Posture Rating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50598"/>
            <a:ext cx="8507919" cy="1111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Indicates that comfort/discomfort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Target Shooting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  <a:endParaRPr lang="en-US" sz="1700" dirty="0"/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Existing</a:t>
            </a:r>
            <a:r>
              <a:rPr lang="de-DE" sz="2000" dirty="0"/>
              <a:t> </a:t>
            </a:r>
            <a:r>
              <a:rPr lang="en-US" sz="2000" dirty="0"/>
              <a:t>Concepts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05" y="3240745"/>
            <a:ext cx="4123203" cy="32374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57" y="1460750"/>
            <a:ext cx="2785863" cy="4956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605711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Limits of this work: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Early, </a:t>
            </a:r>
            <a:r>
              <a:rPr lang="en-US" sz="2000" dirty="0"/>
              <a:t>potentially incomplete model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Combined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short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r>
              <a:rPr lang="de-DE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7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Develope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sophisticated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endParaRPr lang="en-US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seperately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short</a:t>
            </a:r>
            <a:r>
              <a:rPr lang="de-DE" sz="2000" dirty="0"/>
              <a:t>-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long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19090" y="2362954"/>
            <a:ext cx="8508999" cy="4098806"/>
          </a:xfrm>
        </p:spPr>
        <p:txBody>
          <a:bodyPr/>
          <a:lstStyle/>
          <a:p>
            <a:pPr algn="ctr"/>
            <a:endParaRPr lang="de-DE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Nicholas Schneider 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Dr. </a:t>
            </a:r>
            <a:r>
              <a:rPr lang="en-US" sz="3000" b="1" dirty="0" err="1">
                <a:solidFill>
                  <a:srgbClr val="568FD2"/>
                </a:solidFill>
              </a:rPr>
              <a:t>Frieder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  <a:r>
              <a:rPr lang="en-US" sz="3000" b="1" dirty="0" err="1">
                <a:solidFill>
                  <a:srgbClr val="568FD2"/>
                </a:solidFill>
              </a:rPr>
              <a:t>Pankratz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444" y="3534730"/>
            <a:ext cx="2171916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8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Appendix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087216"/>
            <a:ext cx="8507917" cy="43745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581666"/>
            <a:ext cx="8124694" cy="48800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 and determine the Range of Rest Posture for human joints (later more)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a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the distance to the range of rest posture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But: </a:t>
            </a:r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computation</a:t>
            </a:r>
            <a:r>
              <a:rPr lang="de-DE" sz="2200" dirty="0"/>
              <a:t>, limited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101081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203" y="2697933"/>
            <a:ext cx="3214124" cy="257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/>
              <a:t>Apostolico</a:t>
            </a:r>
            <a:r>
              <a:rPr lang="en-US" sz="2200" dirty="0"/>
              <a:t> et 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a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the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25"/>
          <p:cNvPicPr/>
          <p:nvPr/>
        </p:nvPicPr>
        <p:blipFill>
          <a:blip r:embed="rId4"/>
          <a:stretch>
            <a:fillRect/>
          </a:stretch>
        </p:blipFill>
        <p:spPr>
          <a:xfrm>
            <a:off x="5607211" y="1516185"/>
            <a:ext cx="3402330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779197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11153" t="9524" r="35064" b="71429"/>
          <a:stretch/>
        </p:blipFill>
        <p:spPr>
          <a:xfrm>
            <a:off x="3648547" y="3869267"/>
            <a:ext cx="4352452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Jonas Mayer (TUM) | 13.07.2016 |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</a:t>
            </a:r>
            <a:r>
              <a:rPr lang="en-US" dirty="0">
                <a:solidFill>
                  <a:schemeClr val="bg2"/>
                </a:solidFill>
              </a:rPr>
              <a:t>Discom</a:t>
            </a:r>
            <a:r>
              <a:rPr lang="en-US" b="1" dirty="0">
                <a:solidFill>
                  <a:schemeClr val="bg2"/>
                </a:solidFill>
              </a:rPr>
              <a:t>fort Components</a:t>
            </a:r>
          </a:p>
        </p:txBody>
      </p:sp>
      <p:pic>
        <p:nvPicPr>
          <p:cNvPr id="7" name="Picture 2318"/>
          <p:cNvPicPr/>
          <p:nvPr/>
        </p:nvPicPr>
        <p:blipFill rotWithShape="1">
          <a:blip r:embed="rId4"/>
          <a:srcRect l="63862" b="66266"/>
          <a:stretch/>
        </p:blipFill>
        <p:spPr>
          <a:xfrm>
            <a:off x="5558626" y="1762188"/>
            <a:ext cx="2814908" cy="3896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|1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0563C1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1549</Words>
  <Application>Microsoft Office PowerPoint</Application>
  <PresentationFormat>Bildschirmpräsentation (4:3)</PresentationFormat>
  <Paragraphs>238</Paragraphs>
  <Slides>29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29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Office</vt:lpstr>
      <vt:lpstr>Motivation</vt:lpstr>
      <vt:lpstr>Study Goal</vt:lpstr>
      <vt:lpstr>Related Work: Comfort and Discomfort (Vink et al.)</vt:lpstr>
      <vt:lpstr>Related Work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Combining the Metric Components</vt:lpstr>
      <vt:lpstr>Combining the Metric Components</vt:lpstr>
      <vt:lpstr>Combining the Metric Components</vt:lpstr>
      <vt:lpstr>User Study</vt:lpstr>
      <vt:lpstr>User Study</vt:lpstr>
      <vt:lpstr>User Study</vt:lpstr>
      <vt:lpstr>User Study</vt:lpstr>
      <vt:lpstr>Results: Verifying Hand Posture Rating</vt:lpstr>
      <vt:lpstr>Results: Target Shooting</vt:lpstr>
      <vt:lpstr>Conclusion </vt:lpstr>
      <vt:lpstr>Conclusion </vt:lpstr>
      <vt:lpstr>Future Work</vt:lpstr>
      <vt:lpstr>Acknowledgements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180</cp:revision>
  <cp:lastPrinted>2015-07-30T14:04:45Z</cp:lastPrinted>
  <dcterms:created xsi:type="dcterms:W3CDTF">2016-07-08T18:20:49Z</dcterms:created>
  <dcterms:modified xsi:type="dcterms:W3CDTF">2016-10-11T09:45:30Z</dcterms:modified>
</cp:coreProperties>
</file>